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7"/>
  </p:notesMasterIdLst>
  <p:sldIdLst>
    <p:sldId id="2076138258" r:id="rId7"/>
    <p:sldId id="2076138259" r:id="rId8"/>
    <p:sldId id="2076138263" r:id="rId9"/>
    <p:sldId id="2076138256" r:id="rId10"/>
    <p:sldId id="2076138262" r:id="rId11"/>
    <p:sldId id="2076138271" r:id="rId12"/>
    <p:sldId id="256" r:id="rId13"/>
    <p:sldId id="257" r:id="rId14"/>
    <p:sldId id="263" r:id="rId15"/>
    <p:sldId id="207613826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4" id="{D25AF7D7-A9A4-4542-A150-B1D350126BFD}">
          <p14:sldIdLst>
            <p14:sldId id="2076138258"/>
            <p14:sldId id="2076138259"/>
            <p14:sldId id="2076138263"/>
            <p14:sldId id="2076138256"/>
            <p14:sldId id="2076138262"/>
            <p14:sldId id="2076138271"/>
            <p14:sldId id="256"/>
            <p14:sldId id="257"/>
            <p14:sldId id="263"/>
            <p14:sldId id="2076138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5" d="100"/>
          <a:sy n="75" d="100"/>
        </p:scale>
        <p:origin x="54" y="1308"/>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5/14/2020 1:27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919759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39026069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619833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ags" Target="../tags/tag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1.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image" Target="../media/image1.emf"/><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1"/>
          <a:stretch>
            <a:fillRect/>
          </a:stretch>
        </p:blipFill>
        <p:spPr>
          <a:xfrm rot="5400000">
            <a:off x="9208748" y="2991033"/>
            <a:ext cx="6858623" cy="876557"/>
          </a:xfrm>
          <a:prstGeom prst="rect">
            <a:avLst/>
          </a:prstGeom>
        </p:spPr>
      </p:pic>
    </p:spTree>
    <p:custDataLst>
      <p:tags r:id="rId39"/>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hyperlink" Target="http://ipkitten.blogspot.co.uk/2012_07_01_archive.html" TargetMode="External"/><Relationship Id="rId2" Type="http://schemas.openxmlformats.org/officeDocument/2006/relationships/image" Target="../media/image19.png"/><Relationship Id="rId1" Type="http://schemas.openxmlformats.org/officeDocument/2006/relationships/slideLayout" Target="../slideLayouts/slideLayout47.xml"/><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png"/><Relationship Id="rId1" Type="http://schemas.openxmlformats.org/officeDocument/2006/relationships/slideLayout" Target="../slideLayouts/slideLayout48.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28.sv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aka.ms/BC_EMEA_Day2" TargetMode="External"/><Relationship Id="rId7" Type="http://schemas.openxmlformats.org/officeDocument/2006/relationships/image" Target="../media/image36.png"/><Relationship Id="rId2" Type="http://schemas.openxmlformats.org/officeDocument/2006/relationships/hyperlink" Target="https://aka.ms/BC_EMEA_Day1" TargetMode="External"/><Relationship Id="rId1" Type="http://schemas.openxmlformats.org/officeDocument/2006/relationships/slideLayout" Target="../slideLayouts/slideLayout66.xml"/><Relationship Id="rId6" Type="http://schemas.openxmlformats.org/officeDocument/2006/relationships/image" Target="../media/image35.png"/><Relationship Id="rId5" Type="http://schemas.openxmlformats.org/officeDocument/2006/relationships/hyperlink" Target="https://aka.ms/BC_EMEA_Day4" TargetMode="External"/><Relationship Id="rId4" Type="http://schemas.openxmlformats.org/officeDocument/2006/relationships/hyperlink" Target="https://aka.ms/BC_EMEA_Day3" TargetMode="External"/><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4</a:t>
            </a:r>
          </a:p>
        </p:txBody>
      </p:sp>
    </p:spTree>
    <p:custDataLst>
      <p:tags r:id="rId1"/>
    </p:custDataLst>
    <p:extLst>
      <p:ext uri="{BB962C8B-B14F-4D97-AF65-F5344CB8AC3E}">
        <p14:creationId xmlns:p14="http://schemas.microsoft.com/office/powerpoint/2010/main" val="38745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9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8576BFEA-3CD9-B448-941A-1C8D4244C5F7}"/>
              </a:ext>
            </a:extLst>
          </p:cNvPr>
          <p:cNvGrpSpPr/>
          <p:nvPr/>
        </p:nvGrpSpPr>
        <p:grpSpPr>
          <a:xfrm>
            <a:off x="1182297" y="956894"/>
            <a:ext cx="3721608" cy="5140126"/>
            <a:chOff x="8741889" y="261136"/>
            <a:chExt cx="1920450" cy="4604100"/>
          </a:xfrm>
        </p:grpSpPr>
        <p:sp>
          <p:nvSpPr>
            <p:cNvPr id="122" name="Rectangle 121">
              <a:extLst>
                <a:ext uri="{FF2B5EF4-FFF2-40B4-BE49-F238E27FC236}">
                  <a16:creationId xmlns:a16="http://schemas.microsoft.com/office/drawing/2014/main" id="{1B046726-8BDA-674E-9BE1-DBD6DE5AEE14}"/>
                </a:ext>
              </a:extLst>
            </p:cNvPr>
            <p:cNvSpPr/>
            <p:nvPr/>
          </p:nvSpPr>
          <p:spPr>
            <a:xfrm>
              <a:off x="8745574" y="538224"/>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Challenge Introduction</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9F0217DC-B504-8B4B-991B-9CEE0E11A97A}"/>
                </a:ext>
              </a:extLst>
            </p:cNvPr>
            <p:cNvSpPr/>
            <p:nvPr/>
          </p:nvSpPr>
          <p:spPr>
            <a:xfrm>
              <a:off x="8745574" y="861274"/>
              <a:ext cx="1913079" cy="855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Begin POC Challenge</a:t>
              </a:r>
            </a:p>
          </p:txBody>
        </p:sp>
        <p:sp>
          <p:nvSpPr>
            <p:cNvPr id="124" name="Rectangle 123">
              <a:extLst>
                <a:ext uri="{FF2B5EF4-FFF2-40B4-BE49-F238E27FC236}">
                  <a16:creationId xmlns:a16="http://schemas.microsoft.com/office/drawing/2014/main" id="{E4B8CF6F-4EB2-634E-8993-70BC0358585E}"/>
                </a:ext>
              </a:extLst>
            </p:cNvPr>
            <p:cNvSpPr/>
            <p:nvPr/>
          </p:nvSpPr>
          <p:spPr>
            <a:xfrm>
              <a:off x="8745574" y="1762368"/>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5" name="Rectangle 124">
              <a:extLst>
                <a:ext uri="{FF2B5EF4-FFF2-40B4-BE49-F238E27FC236}">
                  <a16:creationId xmlns:a16="http://schemas.microsoft.com/office/drawing/2014/main" id="{0FCD2CD1-B717-9C47-B9AB-07F7362C8D0D}"/>
                </a:ext>
              </a:extLst>
            </p:cNvPr>
            <p:cNvSpPr/>
            <p:nvPr/>
          </p:nvSpPr>
          <p:spPr>
            <a:xfrm>
              <a:off x="8745574" y="1956170"/>
              <a:ext cx="1913079" cy="63014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Continue POC Challenge</a:t>
              </a:r>
            </a:p>
          </p:txBody>
        </p:sp>
        <p:sp>
          <p:nvSpPr>
            <p:cNvPr id="126" name="Rectangle 125">
              <a:extLst>
                <a:ext uri="{FF2B5EF4-FFF2-40B4-BE49-F238E27FC236}">
                  <a16:creationId xmlns:a16="http://schemas.microsoft.com/office/drawing/2014/main" id="{356BA454-E434-1346-A40A-CB5D33909E84}"/>
                </a:ext>
              </a:extLst>
            </p:cNvPr>
            <p:cNvSpPr/>
            <p:nvPr/>
          </p:nvSpPr>
          <p:spPr>
            <a:xfrm>
              <a:off x="8745574"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4D270044-946E-7E4F-BB5D-71B6541CF042}"/>
                </a:ext>
              </a:extLst>
            </p:cNvPr>
            <p:cNvSpPr/>
            <p:nvPr/>
          </p:nvSpPr>
          <p:spPr>
            <a:xfrm>
              <a:off x="8745574" y="2839457"/>
              <a:ext cx="1913079" cy="46680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Continue POC Challenge</a:t>
              </a:r>
            </a:p>
          </p:txBody>
        </p:sp>
        <p:sp>
          <p:nvSpPr>
            <p:cNvPr id="128" name="Rectangle 127">
              <a:extLst>
                <a:ext uri="{FF2B5EF4-FFF2-40B4-BE49-F238E27FC236}">
                  <a16:creationId xmlns:a16="http://schemas.microsoft.com/office/drawing/2014/main" id="{A1A25657-9079-9444-AD31-8F9F58E6AE98}"/>
                </a:ext>
              </a:extLst>
            </p:cNvPr>
            <p:cNvSpPr/>
            <p:nvPr/>
          </p:nvSpPr>
          <p:spPr>
            <a:xfrm>
              <a:off x="8745574" y="3357028"/>
              <a:ext cx="1913079" cy="155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Segoe UI" panose="020B0502040204020203" pitchFamily="34" charset="0"/>
                  <a:cs typeface="Segoe UI" panose="020B0502040204020203" pitchFamily="34" charset="0"/>
                </a:rPr>
                <a:t>L</a:t>
              </a:r>
              <a:r>
                <a:rPr lang="en-US" sz="900" i="0" u="none" strike="noStrike">
                  <a:solidFill>
                    <a:schemeClr val="tx1"/>
                  </a:solidFill>
                  <a:effectLst/>
                  <a:latin typeface="Segoe UI" panose="020B0502040204020203" pitchFamily="34" charset="0"/>
                  <a:cs typeface="Segoe UI" panose="020B0502040204020203" pitchFamily="34" charset="0"/>
                </a:rPr>
                <a:t>unch</a:t>
              </a:r>
            </a:p>
          </p:txBody>
        </p:sp>
        <p:sp>
          <p:nvSpPr>
            <p:cNvPr id="129" name="Rectangle 128">
              <a:extLst>
                <a:ext uri="{FF2B5EF4-FFF2-40B4-BE49-F238E27FC236}">
                  <a16:creationId xmlns:a16="http://schemas.microsoft.com/office/drawing/2014/main" id="{5FFBDFEA-CE71-914F-BE75-447407E14A02}"/>
                </a:ext>
              </a:extLst>
            </p:cNvPr>
            <p:cNvSpPr/>
            <p:nvPr/>
          </p:nvSpPr>
          <p:spPr>
            <a:xfrm>
              <a:off x="8745574" y="3561182"/>
              <a:ext cx="1913079" cy="65636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Finish POC Challenge</a:t>
              </a:r>
            </a:p>
          </p:txBody>
        </p:sp>
        <p:sp>
          <p:nvSpPr>
            <p:cNvPr id="130" name="Rectangle 129">
              <a:extLst>
                <a:ext uri="{FF2B5EF4-FFF2-40B4-BE49-F238E27FC236}">
                  <a16:creationId xmlns:a16="http://schemas.microsoft.com/office/drawing/2014/main" id="{848574A2-0E88-A446-86B3-50EFCBA7D855}"/>
                </a:ext>
              </a:extLst>
            </p:cNvPr>
            <p:cNvSpPr/>
            <p:nvPr/>
          </p:nvSpPr>
          <p:spPr>
            <a:xfrm>
              <a:off x="8745574" y="425112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Challenge Debrief</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31" name="Rectangle 130">
              <a:extLst>
                <a:ext uri="{FF2B5EF4-FFF2-40B4-BE49-F238E27FC236}">
                  <a16:creationId xmlns:a16="http://schemas.microsoft.com/office/drawing/2014/main" id="{F658A6A3-5042-244D-8422-7F7AE2D15087}"/>
                </a:ext>
              </a:extLst>
            </p:cNvPr>
            <p:cNvSpPr/>
            <p:nvPr/>
          </p:nvSpPr>
          <p:spPr>
            <a:xfrm>
              <a:off x="8745574" y="4576214"/>
              <a:ext cx="1913079" cy="289022"/>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Segoe UI" panose="020B0502040204020203" pitchFamily="34" charset="0"/>
                  <a:cs typeface="Segoe UI" panose="020B0502040204020203" pitchFamily="34" charset="0"/>
                </a:rPr>
                <a:t>Closing</a:t>
              </a:r>
              <a:endParaRPr lang="en-US" sz="900" i="0" u="none" strike="noStrike">
                <a:solidFill>
                  <a:schemeClr val="tx1"/>
                </a:solidFill>
                <a:effectLst/>
                <a:latin typeface="Segoe UI" panose="020B0502040204020203" pitchFamily="34" charset="0"/>
                <a:cs typeface="Segoe UI" panose="020B0502040204020203" pitchFamily="34" charset="0"/>
              </a:endParaRPr>
            </a:p>
          </p:txBody>
        </p:sp>
        <p:sp>
          <p:nvSpPr>
            <p:cNvPr id="132" name="TextBox 131">
              <a:extLst>
                <a:ext uri="{FF2B5EF4-FFF2-40B4-BE49-F238E27FC236}">
                  <a16:creationId xmlns:a16="http://schemas.microsoft.com/office/drawing/2014/main" id="{AB7970E7-E1D5-ED4E-B191-B755C8BB473B}"/>
                </a:ext>
              </a:extLst>
            </p:cNvPr>
            <p:cNvSpPr txBox="1"/>
            <p:nvPr/>
          </p:nvSpPr>
          <p:spPr>
            <a:xfrm>
              <a:off x="8741889" y="261136"/>
              <a:ext cx="1920450" cy="234801"/>
            </a:xfrm>
            <a:prstGeom prst="rect">
              <a:avLst/>
            </a:prstGeom>
            <a:noFill/>
          </p:spPr>
          <p:txBody>
            <a:bodyPr wrap="square">
              <a:spAutoFit/>
            </a:bodyPr>
            <a:lstStyle/>
            <a:p>
              <a:pPr algn="ctr"/>
              <a:r>
                <a:rPr lang="sv-SE" sz="1200" b="0" kern="0">
                  <a:solidFill>
                    <a:srgbClr val="0078D4"/>
                  </a:solidFill>
                  <a:latin typeface="Segoe UI Semibold"/>
                </a:rPr>
                <a:t>Day 4</a:t>
              </a:r>
              <a:endParaRPr lang="en-US" sz="1200">
                <a:solidFill>
                  <a:srgbClr val="0078D4"/>
                </a:solidFill>
              </a:endParaRPr>
            </a:p>
          </p:txBody>
        </p:sp>
      </p:grpSp>
      <p:grpSp>
        <p:nvGrpSpPr>
          <p:cNvPr id="108" name="Group 107">
            <a:extLst>
              <a:ext uri="{FF2B5EF4-FFF2-40B4-BE49-F238E27FC236}">
                <a16:creationId xmlns:a16="http://schemas.microsoft.com/office/drawing/2014/main" id="{8CBE4B25-14BD-E648-8733-BC5B14D1FC39}"/>
              </a:ext>
            </a:extLst>
          </p:cNvPr>
          <p:cNvGrpSpPr/>
          <p:nvPr/>
        </p:nvGrpSpPr>
        <p:grpSpPr>
          <a:xfrm>
            <a:off x="199330" y="1176815"/>
            <a:ext cx="984634" cy="5151039"/>
            <a:chOff x="2323981" y="457503"/>
            <a:chExt cx="508592" cy="4599338"/>
          </a:xfrm>
        </p:grpSpPr>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14:00</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4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Teams Cohort Activities</a:t>
            </a:r>
            <a:endParaRPr lang="en-US" sz="2000">
              <a:solidFill>
                <a:schemeClr val="dk1"/>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9" name="TextBox 8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0" name="TextBox 89">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Teams Cohort: </a:t>
            </a:r>
            <a:r>
              <a:rPr lang="en-US" sz="1100">
                <a:solidFill>
                  <a:schemeClr val="dk1"/>
                </a:solidFill>
              </a:rPr>
              <a:t>“Meet Now” function in Teams Cohort Teams channel </a:t>
            </a:r>
            <a:endParaRPr lang="en-US" sz="2000">
              <a:solidFill>
                <a:schemeClr val="dk1"/>
              </a:solidFill>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2" name="TextBox 9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28554554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371A58-C509-4C64-A8E4-3E1DF51CE916}"/>
              </a:ext>
            </a:extLst>
          </p:cNvPr>
          <p:cNvSpPr>
            <a:spLocks noGrp="1"/>
          </p:cNvSpPr>
          <p:nvPr>
            <p:ph type="title"/>
          </p:nvPr>
        </p:nvSpPr>
        <p:spPr>
          <a:xfrm>
            <a:off x="325407" y="286663"/>
            <a:ext cx="4677913" cy="861774"/>
          </a:xfrm>
        </p:spPr>
        <p:txBody>
          <a:bodyPr/>
          <a:lstStyle/>
          <a:p>
            <a:r>
              <a:rPr lang="en-US" dirty="0"/>
              <a:t>Your challenge should you choose to accept it:</a:t>
            </a:r>
          </a:p>
        </p:txBody>
      </p:sp>
      <p:pic>
        <p:nvPicPr>
          <p:cNvPr id="16" name="Picture Placeholder 15">
            <a:extLst>
              <a:ext uri="{FF2B5EF4-FFF2-40B4-BE49-F238E27FC236}">
                <a16:creationId xmlns:a16="http://schemas.microsoft.com/office/drawing/2014/main" id="{4BC0D46D-4563-49A3-9660-EA846E1128DA}"/>
              </a:ext>
            </a:extLst>
          </p:cNvPr>
          <p:cNvPicPr>
            <a:picLocks noGrp="1" noChangeAspect="1"/>
          </p:cNvPicPr>
          <p:nvPr>
            <p:ph type="pic" sz="quarter" idx="11"/>
          </p:nvPr>
        </p:nvPicPr>
        <p:blipFill>
          <a:blip r:embed="rId2"/>
          <a:srcRect l="16550" r="16550"/>
          <a:stretch>
            <a:fillRect/>
          </a:stretch>
        </p:blipFill>
        <p:spPr>
          <a:xfrm>
            <a:off x="5334001" y="0"/>
            <a:ext cx="6858000" cy="6858000"/>
          </a:xfrm>
          <a:prstGeom prst="rect">
            <a:avLst/>
          </a:prstGeom>
        </p:spPr>
      </p:pic>
      <p:sp>
        <p:nvSpPr>
          <p:cNvPr id="5" name="Text Placeholder 4">
            <a:extLst>
              <a:ext uri="{FF2B5EF4-FFF2-40B4-BE49-F238E27FC236}">
                <a16:creationId xmlns:a16="http://schemas.microsoft.com/office/drawing/2014/main" id="{17328A52-262B-47B8-8B87-091003DE90C4}"/>
              </a:ext>
            </a:extLst>
          </p:cNvPr>
          <p:cNvSpPr>
            <a:spLocks noGrp="1"/>
          </p:cNvSpPr>
          <p:nvPr>
            <p:ph type="body" sz="quarter" idx="4294967295"/>
          </p:nvPr>
        </p:nvSpPr>
        <p:spPr>
          <a:xfrm>
            <a:off x="714793" y="1468425"/>
            <a:ext cx="3899140" cy="4759765"/>
          </a:xfrm>
        </p:spPr>
        <p:txBody>
          <a:bodyPr/>
          <a:lstStyle/>
          <a:p>
            <a:pPr marL="0" indent="0">
              <a:buNone/>
            </a:pPr>
            <a:r>
              <a:rPr lang="en-US" dirty="0"/>
              <a:t>Wide World Importers needs your help!</a:t>
            </a:r>
          </a:p>
          <a:p>
            <a:r>
              <a:rPr lang="en-US" sz="2400" dirty="0"/>
              <a:t>Work as a team and prove to them you have what it takes.</a:t>
            </a:r>
          </a:p>
          <a:p>
            <a:r>
              <a:rPr lang="en-US" sz="2400" dirty="0"/>
              <a:t>It won’t be easy alone, but as ONE Microsoft, you can do this!</a:t>
            </a:r>
          </a:p>
          <a:p>
            <a:r>
              <a:rPr lang="en-US" sz="2400" dirty="0"/>
              <a:t>Complete as many of the challenges as you can, but don’t worry about getting them all done.</a:t>
            </a:r>
          </a:p>
        </p:txBody>
      </p:sp>
      <p:sp>
        <p:nvSpPr>
          <p:cNvPr id="8" name="TextBox 7">
            <a:extLst>
              <a:ext uri="{FF2B5EF4-FFF2-40B4-BE49-F238E27FC236}">
                <a16:creationId xmlns:a16="http://schemas.microsoft.com/office/drawing/2014/main" id="{8C38B0D9-E7D2-4FE2-AF3A-94AF1035A920}"/>
              </a:ext>
            </a:extLst>
          </p:cNvPr>
          <p:cNvSpPr txBox="1"/>
          <p:nvPr/>
        </p:nvSpPr>
        <p:spPr>
          <a:xfrm>
            <a:off x="9267648" y="6719501"/>
            <a:ext cx="6096000" cy="138499"/>
          </a:xfrm>
          <a:prstGeom prst="rect">
            <a:avLst/>
          </a:prstGeom>
          <a:noFill/>
        </p:spPr>
        <p:txBody>
          <a:bodyPr wrap="square" lIns="0" tIns="0" rIns="0" bIns="0" rtlCol="0">
            <a:spAutoFit/>
          </a:bodyPr>
          <a:lstStyle/>
          <a:p>
            <a:r>
              <a:rPr lang="en-US" sz="900" dirty="0">
                <a:hlinkClick r:id="rId3" tooltip="http://ipkitten.blogspot.co.uk/2012_07_01_archive.html"/>
              </a:rPr>
              <a:t>This Photo</a:t>
            </a:r>
            <a:r>
              <a:rPr lang="en-US" sz="900" dirty="0"/>
              <a:t> by Unknown Author is licensed under </a:t>
            </a:r>
            <a:r>
              <a:rPr lang="en-US" sz="900" dirty="0">
                <a:hlinkClick r:id="rId4" tooltip="https://creativecommons.org/licenses/by/3.0/"/>
              </a:rPr>
              <a:t>CC BY</a:t>
            </a:r>
            <a:endParaRPr lang="en-US" sz="900" dirty="0"/>
          </a:p>
        </p:txBody>
      </p:sp>
    </p:spTree>
    <p:extLst>
      <p:ext uri="{BB962C8B-B14F-4D97-AF65-F5344CB8AC3E}">
        <p14:creationId xmlns:p14="http://schemas.microsoft.com/office/powerpoint/2010/main" val="42573583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 will use your cloud lab login for Azure</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to Azure.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t>POC Challenge: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pic>
        <p:nvPicPr>
          <p:cNvPr id="5" name="Picture 4">
            <a:extLst>
              <a:ext uri="{FF2B5EF4-FFF2-40B4-BE49-F238E27FC236}">
                <a16:creationId xmlns:a16="http://schemas.microsoft.com/office/drawing/2014/main" id="{E56FAAC3-74EC-459B-A8B2-B87958628862}"/>
              </a:ext>
            </a:extLst>
          </p:cNvPr>
          <p:cNvPicPr>
            <a:picLocks noChangeAspect="1"/>
          </p:cNvPicPr>
          <p:nvPr/>
        </p:nvPicPr>
        <p:blipFill rotWithShape="1">
          <a:blip r:embed="rId14"/>
          <a:srcRect b="23053"/>
          <a:stretch/>
        </p:blipFill>
        <p:spPr>
          <a:xfrm>
            <a:off x="5638800" y="4522419"/>
            <a:ext cx="6001558" cy="1944703"/>
          </a:xfrm>
          <a:prstGeom prst="rect">
            <a:avLst/>
          </a:prstGeom>
          <a:effectLst>
            <a:outerShdw blurRad="50800" dist="38100" dir="2700000" algn="tl" rotWithShape="0">
              <a:prstClr val="black">
                <a:alpha val="40000"/>
              </a:prstClr>
            </a:outerShdw>
          </a:effectLst>
        </p:spPr>
      </p:pic>
      <p:sp>
        <p:nvSpPr>
          <p:cNvPr id="26" name="Rectangle 25">
            <a:extLst>
              <a:ext uri="{FF2B5EF4-FFF2-40B4-BE49-F238E27FC236}">
                <a16:creationId xmlns:a16="http://schemas.microsoft.com/office/drawing/2014/main" id="{016B8903-E351-491F-8EE6-980360E646EC}"/>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err="1">
                <a:solidFill>
                  <a:schemeClr val="tx2"/>
                </a:solidFill>
                <a:cs typeface="Segoe UI" pitchFamily="34" charset="0"/>
              </a:rPr>
              <a:t>PoC</a:t>
            </a:r>
            <a:r>
              <a:rPr lang="en-US" sz="1400" i="1" dirty="0">
                <a:solidFill>
                  <a:schemeClr val="tx2"/>
                </a:solidFill>
                <a:cs typeface="Segoe UI" pitchFamily="34" charset="0"/>
              </a:rPr>
              <a:t> Challenge</a:t>
            </a:r>
          </a:p>
          <a:p>
            <a:r>
              <a:rPr lang="en-US" sz="1400" dirty="0">
                <a:solidFill>
                  <a:schemeClr val="tx2"/>
                </a:solidFill>
                <a:cs typeface="Segoe UI" pitchFamily="34" charset="0"/>
              </a:rPr>
              <a:t>https://github.com/solliancenet/data-ai-technical-bootcamp/</a:t>
            </a:r>
          </a:p>
        </p:txBody>
      </p:sp>
    </p:spTree>
    <p:extLst>
      <p:ext uri="{BB962C8B-B14F-4D97-AF65-F5344CB8AC3E}">
        <p14:creationId xmlns:p14="http://schemas.microsoft.com/office/powerpoint/2010/main" val="34541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3C34980-C7DD-4E4C-A573-595DF7166E15}"/>
              </a:ext>
            </a:extLst>
          </p:cNvPr>
          <p:cNvGrpSpPr/>
          <p:nvPr/>
        </p:nvGrpSpPr>
        <p:grpSpPr>
          <a:xfrm>
            <a:off x="940958" y="812043"/>
            <a:ext cx="10026491" cy="5800169"/>
            <a:chOff x="2823581" y="812043"/>
            <a:chExt cx="8143869" cy="580016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677456"/>
            </a:xfrm>
            <a:prstGeom prst="rect">
              <a:avLst/>
            </a:prstGeom>
            <a:noFill/>
          </p:spPr>
          <p:txBody>
            <a:bodyPr wrap="square" lIns="179285" tIns="143428" rIns="179285" bIns="143428" rtlCol="0">
              <a:spAutoFit/>
            </a:bodyPr>
            <a:lstStyle/>
            <a:p>
              <a:pPr>
                <a:lnSpc>
                  <a:spcPct val="90000"/>
                </a:lnSpc>
                <a:spcAft>
                  <a:spcPts val="588"/>
                </a:spcAft>
              </a:pPr>
              <a:r>
                <a:rPr lang="en-US" sz="2800">
                  <a:solidFill>
                    <a:srgbClr val="002050"/>
                  </a:solidFill>
                </a:rPr>
                <a:t>What we covered and how to continue to learn</a:t>
              </a:r>
              <a:endParaRPr lang="en-US" sz="4400">
                <a:solidFill>
                  <a:srgbClr val="002050"/>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4137185"/>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What was covered this week:</a:t>
              </a:r>
            </a:p>
            <a:p>
              <a:pPr marL="342900" indent="-342900">
                <a:lnSpc>
                  <a:spcPct val="150000"/>
                </a:lnSpc>
                <a:spcAft>
                  <a:spcPts val="588"/>
                </a:spcAft>
                <a:buFont typeface="Arial" panose="020B0604020202020204" pitchFamily="34" charset="0"/>
                <a:buChar char="•"/>
              </a:pPr>
              <a:r>
                <a:rPr lang="en-US" sz="1600" dirty="0"/>
                <a:t>Together we learned how to develop performant Azure Synapse Analytics</a:t>
              </a:r>
              <a:r>
                <a:rPr lang="en-US" sz="1400" dirty="0"/>
                <a:t> </a:t>
              </a:r>
              <a:r>
                <a:rPr lang="en-US" sz="1600" dirty="0"/>
                <a:t>proof-of-concepts using the latest functionality for data ingestion, transformation, query optimization, security, monitoring, and machine learning.</a:t>
              </a:r>
              <a:endParaRPr lang="en-US" sz="1400" dirty="0"/>
            </a:p>
            <a:p>
              <a:pPr>
                <a:lnSpc>
                  <a:spcPct val="150000"/>
                </a:lnSpc>
                <a:spcAft>
                  <a:spcPts val="588"/>
                </a:spcAft>
              </a:pPr>
              <a:r>
                <a:rPr lang="en-US" sz="2800" dirty="0">
                  <a:solidFill>
                    <a:srgbClr val="002050"/>
                  </a:solidFill>
                </a:rPr>
                <a:t>How to keep learning:</a:t>
              </a:r>
            </a:p>
            <a:p>
              <a:pPr marL="342900" indent="-342900">
                <a:lnSpc>
                  <a:spcPct val="150000"/>
                </a:lnSpc>
                <a:spcAft>
                  <a:spcPts val="588"/>
                </a:spcAft>
                <a:buFont typeface="Arial" panose="020B0604020202020204" pitchFamily="34" charset="0"/>
                <a:buChar char="•"/>
              </a:pPr>
              <a:r>
                <a:rPr lang="en-US" sz="1600" dirty="0"/>
                <a:t>Watch and learn with Microsoft Build</a:t>
              </a:r>
            </a:p>
            <a:p>
              <a:pPr marL="342900" indent="-342900">
                <a:lnSpc>
                  <a:spcPct val="150000"/>
                </a:lnSpc>
                <a:spcAft>
                  <a:spcPts val="588"/>
                </a:spcAft>
                <a:buFont typeface="Arial" panose="020B0604020202020204" pitchFamily="34" charset="0"/>
                <a:buChar char="•"/>
              </a:pPr>
              <a:r>
                <a:rPr lang="en-US" sz="1600" dirty="0"/>
                <a:t>Explore Microsoft.com/learn for on-demand learning</a:t>
              </a:r>
            </a:p>
            <a:p>
              <a:pPr marL="342900" indent="-342900">
                <a:lnSpc>
                  <a:spcPct val="150000"/>
                </a:lnSpc>
                <a:spcAft>
                  <a:spcPts val="588"/>
                </a:spcAft>
                <a:buFont typeface="Arial" panose="020B0604020202020204" pitchFamily="34" charset="0"/>
                <a:buChar char="•"/>
              </a:pPr>
              <a:r>
                <a:rPr lang="en-US" sz="1600" dirty="0"/>
                <a:t>Connect with us in our upcoming Architecture Design series (details coming in June)</a:t>
              </a:r>
              <a:endParaRPr lang="en-US" sz="2000" dirty="0"/>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participating</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5</a:t>
            </a:fld>
            <a:endParaRPr lang="en-US"/>
          </a:p>
        </p:txBody>
      </p:sp>
    </p:spTree>
    <p:extLst>
      <p:ext uri="{BB962C8B-B14F-4D97-AF65-F5344CB8AC3E}">
        <p14:creationId xmlns:p14="http://schemas.microsoft.com/office/powerpoint/2010/main" val="40474566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r>
              <a:rPr lang="en-US" dirty="0"/>
              <a:t>13 69 80</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99899" y="1052475"/>
            <a:ext cx="4734262" cy="475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92C9C4-FEE2-4BA5-8A95-3C3D4D8FD0BA}"/>
              </a:ext>
            </a:extLst>
          </p:cNvPr>
          <p:cNvSpPr>
            <a:spLocks noGrp="1"/>
          </p:cNvSpPr>
          <p:nvPr>
            <p:ph type="title"/>
          </p:nvPr>
        </p:nvSpPr>
        <p:spPr/>
        <p:txBody>
          <a:bodyPr/>
          <a:lstStyle/>
          <a:p>
            <a:r>
              <a:rPr lang="en-US" dirty="0"/>
              <a:t>A few takeaways</a:t>
            </a:r>
          </a:p>
        </p:txBody>
      </p:sp>
      <p:sp>
        <p:nvSpPr>
          <p:cNvPr id="5" name="Content Placeholder 4">
            <a:extLst>
              <a:ext uri="{FF2B5EF4-FFF2-40B4-BE49-F238E27FC236}">
                <a16:creationId xmlns:a16="http://schemas.microsoft.com/office/drawing/2014/main" id="{4FCBA2E4-1950-477C-B2A9-41572226B2C8}"/>
              </a:ext>
            </a:extLst>
          </p:cNvPr>
          <p:cNvSpPr>
            <a:spLocks noGrp="1"/>
          </p:cNvSpPr>
          <p:nvPr>
            <p:ph idx="1"/>
          </p:nvPr>
        </p:nvSpPr>
        <p:spPr/>
        <p:txBody>
          <a:bodyPr/>
          <a:lstStyle/>
          <a:p>
            <a:r>
              <a:rPr lang="en-US" dirty="0"/>
              <a:t>Never trust already existing data or structure</a:t>
            </a:r>
          </a:p>
          <a:p>
            <a:r>
              <a:rPr lang="en-US" dirty="0"/>
              <a:t>Make sure you run your data processes “pedal to the metal” </a:t>
            </a:r>
          </a:p>
          <a:p>
            <a:r>
              <a:rPr lang="en-US" dirty="0"/>
              <a:t>Always work on small subsets first</a:t>
            </a:r>
          </a:p>
          <a:p>
            <a:r>
              <a:rPr lang="en-US" dirty="0"/>
              <a:t>Assume all files are “bad” – “good” is just a nice surprise</a:t>
            </a:r>
          </a:p>
          <a:p>
            <a:r>
              <a:rPr lang="en-US" dirty="0"/>
              <a:t>Fail fast, change optics even faster</a:t>
            </a:r>
          </a:p>
          <a:p>
            <a:r>
              <a:rPr lang="en-US" dirty="0"/>
              <a:t>Don’t be shy of moving out of the SQL world</a:t>
            </a:r>
          </a:p>
          <a:p>
            <a:r>
              <a:rPr lang="en-US" dirty="0"/>
              <a:t>Think outside of the box</a:t>
            </a:r>
          </a:p>
          <a:p>
            <a:r>
              <a:rPr lang="en-US" dirty="0"/>
              <a:t>Explore first, then understand, then “solve”</a:t>
            </a:r>
          </a:p>
        </p:txBody>
      </p:sp>
    </p:spTree>
    <p:extLst>
      <p:ext uri="{BB962C8B-B14F-4D97-AF65-F5344CB8AC3E}">
        <p14:creationId xmlns:p14="http://schemas.microsoft.com/office/powerpoint/2010/main" val="1206451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232F-8839-4EB1-A338-EEDB94727151}"/>
              </a:ext>
            </a:extLst>
          </p:cNvPr>
          <p:cNvSpPr>
            <a:spLocks noGrp="1"/>
          </p:cNvSpPr>
          <p:nvPr>
            <p:ph type="title"/>
          </p:nvPr>
        </p:nvSpPr>
        <p:spPr/>
        <p:txBody>
          <a:bodyPr/>
          <a:lstStyle/>
          <a:p>
            <a:r>
              <a:rPr lang="en-US" dirty="0"/>
              <a:t>A few (more general) takeaways</a:t>
            </a:r>
          </a:p>
        </p:txBody>
      </p:sp>
      <p:sp>
        <p:nvSpPr>
          <p:cNvPr id="3" name="Content Placeholder 2">
            <a:extLst>
              <a:ext uri="{FF2B5EF4-FFF2-40B4-BE49-F238E27FC236}">
                <a16:creationId xmlns:a16="http://schemas.microsoft.com/office/drawing/2014/main" id="{40B7E2CA-7A61-4AE1-9ADD-7AB2E3EBE50E}"/>
              </a:ext>
            </a:extLst>
          </p:cNvPr>
          <p:cNvSpPr>
            <a:spLocks noGrp="1"/>
          </p:cNvSpPr>
          <p:nvPr>
            <p:ph idx="1"/>
          </p:nvPr>
        </p:nvSpPr>
        <p:spPr/>
        <p:txBody>
          <a:bodyPr/>
          <a:lstStyle/>
          <a:p>
            <a:r>
              <a:rPr lang="en-US" dirty="0"/>
              <a:t>The days of “I know only SQL” and “I’m a pure DE/DS, I hate SQL” are gone</a:t>
            </a:r>
          </a:p>
          <a:p>
            <a:endParaRPr lang="en-US" dirty="0"/>
          </a:p>
          <a:p>
            <a:r>
              <a:rPr lang="en-US" dirty="0"/>
              <a:t>A PoC is all about the end result – there is no price for “elegance”</a:t>
            </a:r>
          </a:p>
          <a:p>
            <a:endParaRPr lang="en-US" dirty="0"/>
          </a:p>
          <a:p>
            <a:r>
              <a:rPr lang="en-US" dirty="0"/>
              <a:t>A 360 degree view on Synapse is critical </a:t>
            </a:r>
            <a:r>
              <a:rPr lang="en-US"/>
              <a:t>to success</a:t>
            </a:r>
          </a:p>
        </p:txBody>
      </p:sp>
    </p:spTree>
    <p:extLst>
      <p:ext uri="{BB962C8B-B14F-4D97-AF65-F5344CB8AC3E}">
        <p14:creationId xmlns:p14="http://schemas.microsoft.com/office/powerpoint/2010/main" val="4201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2695402">
                  <a:extLst>
                    <a:ext uri="{9D8B030D-6E8A-4147-A177-3AD203B41FA5}">
                      <a16:colId xmlns:a16="http://schemas.microsoft.com/office/drawing/2014/main" val="942924306"/>
                    </a:ext>
                  </a:extLst>
                </a:gridCol>
                <a:gridCol w="2695402">
                  <a:extLst>
                    <a:ext uri="{9D8B030D-6E8A-4147-A177-3AD203B41FA5}">
                      <a16:colId xmlns:a16="http://schemas.microsoft.com/office/drawing/2014/main" val="3882466507"/>
                    </a:ext>
                  </a:extLst>
                </a:gridCol>
                <a:gridCol w="2695402">
                  <a:extLst>
                    <a:ext uri="{9D8B030D-6E8A-4147-A177-3AD203B41FA5}">
                      <a16:colId xmlns:a16="http://schemas.microsoft.com/office/drawing/2014/main" val="2074376286"/>
                    </a:ext>
                  </a:extLst>
                </a:gridCol>
                <a:gridCol w="2695402">
                  <a:extLst>
                    <a:ext uri="{9D8B030D-6E8A-4147-A177-3AD203B41FA5}">
                      <a16:colId xmlns:a16="http://schemas.microsoft.com/office/drawing/2014/main" val="2738806983"/>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a:t>
                      </a:r>
                      <a:r>
                        <a:rPr lang="en-US" sz="2800" b="1" baseline="0" dirty="0">
                          <a:solidFill>
                            <a:schemeClr val="tx1"/>
                          </a:solidFill>
                        </a:rPr>
                        <a:t> 3</a:t>
                      </a:r>
                      <a:endParaRPr lang="en-US" sz="28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4"/>
                        </a:rPr>
                        <a:t>https://aka.ms/BC_EMEA_Day3</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3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5"/>
                        </a:rPr>
                        <a:t>https://aka.ms/BC_EMEA_Day4</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4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9</a:t>
            </a:fld>
            <a:endParaRPr lang="en-US"/>
          </a:p>
        </p:txBody>
      </p:sp>
      <p:pic>
        <p:nvPicPr>
          <p:cNvPr id="9" name="Picture 8" title="EMEA DAY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355" y="4134358"/>
            <a:ext cx="1828800" cy="1828800"/>
          </a:xfrm>
          <a:prstGeom prst="rect">
            <a:avLst/>
          </a:prstGeom>
        </p:spPr>
      </p:pic>
      <p:pic>
        <p:nvPicPr>
          <p:cNvPr id="10" name="Picture 9" title="EMEA DAY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034" y="4134358"/>
            <a:ext cx="1828800" cy="1828800"/>
          </a:xfrm>
          <a:prstGeom prst="rect">
            <a:avLst/>
          </a:prstGeom>
        </p:spPr>
      </p:pic>
      <p:pic>
        <p:nvPicPr>
          <p:cNvPr id="11" name="Picture 10" title="EMEA DAY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77001" y="4134358"/>
            <a:ext cx="1828800" cy="1828800"/>
          </a:xfrm>
          <a:prstGeom prst="rect">
            <a:avLst/>
          </a:prstGeom>
        </p:spPr>
      </p:pic>
      <p:pic>
        <p:nvPicPr>
          <p:cNvPr id="12" name="Picture 11" title="EMEA DAY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22832" y="4134358"/>
            <a:ext cx="1828800" cy="1828800"/>
          </a:xfrm>
          <a:prstGeom prst="rect">
            <a:avLst/>
          </a:prstGeom>
        </p:spPr>
      </p:pic>
    </p:spTree>
    <p:extLst>
      <p:ext uri="{BB962C8B-B14F-4D97-AF65-F5344CB8AC3E}">
        <p14:creationId xmlns:p14="http://schemas.microsoft.com/office/powerpoint/2010/main" val="12391099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purl.org/dc/terms/"/>
    <ds:schemaRef ds:uri="http://schemas.openxmlformats.org/package/2006/metadata/core-properties"/>
    <ds:schemaRef ds:uri="dba1f193-0e30-4fc9-87d8-4653d789ea3e"/>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a42ea66-c3dc-4710-b631-02025482a5dd"/>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1424</TotalTime>
  <Words>802</Words>
  <Application>Microsoft Office PowerPoint</Application>
  <PresentationFormat>Widescreen</PresentationFormat>
  <Paragraphs>102</Paragraphs>
  <Slides>10</Slides>
  <Notes>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10</vt:i4>
      </vt:variant>
    </vt:vector>
  </HeadingPairs>
  <TitlesOfParts>
    <vt:vector size="19" baseType="lpstr">
      <vt:lpstr>Arial</vt:lpstr>
      <vt:lpstr>Calibri</vt:lpstr>
      <vt:lpstr>Consolas</vt:lpstr>
      <vt:lpstr>Segoe UI</vt:lpstr>
      <vt:lpstr>Segoe UI Semibold</vt:lpstr>
      <vt:lpstr>Wingdings</vt:lpstr>
      <vt:lpstr>Analytics Surge</vt:lpstr>
      <vt:lpstr>2_Microsoft Generic 2019</vt:lpstr>
      <vt:lpstr>Analytics Surge</vt:lpstr>
      <vt:lpstr>Welcome to Technical Bootcamp: Day 4</vt:lpstr>
      <vt:lpstr>PowerPoint Presentation</vt:lpstr>
      <vt:lpstr>Your challenge should you choose to accept it:</vt:lpstr>
      <vt:lpstr>POC Challenge: group-based lab exercise</vt:lpstr>
      <vt:lpstr>PowerPoint Presentation</vt:lpstr>
      <vt:lpstr>Mentimeter Poll</vt:lpstr>
      <vt:lpstr>A few takeaways</vt:lpstr>
      <vt:lpstr>A few (more general) takeaways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93</cp:revision>
  <dcterms:created xsi:type="dcterms:W3CDTF">2020-05-01T23:34:12Z</dcterms:created>
  <dcterms:modified xsi:type="dcterms:W3CDTF">2020-05-14T12:57:59Z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